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6" r:id="rId3"/>
    <p:sldId id="264" r:id="rId4"/>
    <p:sldId id="266" r:id="rId5"/>
    <p:sldId id="271" r:id="rId6"/>
    <p:sldId id="273" r:id="rId7"/>
    <p:sldId id="275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7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2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1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C00000"/>
                </a:solidFill>
              </a:defRPr>
            </a:lvl2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85" y="5866942"/>
            <a:ext cx="2212593" cy="9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6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2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7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7A1D5-79E1-5244-9C40-DA4808248FF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8F2A-045C-D244-8CF6-17D971A1DC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mailto:krinner@ujf-grenoble.fr" TargetMode="External"/><Relationship Id="rId7" Type="http://schemas.openxmlformats.org/officeDocument/2006/relationships/hyperlink" Target="mailto:hjkim@rainbow.iis.u-tokyo.ac.jp" TargetMode="External"/><Relationship Id="rId2" Type="http://schemas.openxmlformats.org/officeDocument/2006/relationships/hyperlink" Target="mailto:hurkvd@knmi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aikan@iis.u-tokyo.ac.jp" TargetMode="External"/><Relationship Id="rId5" Type="http://schemas.openxmlformats.org/officeDocument/2006/relationships/hyperlink" Target="mailto:Chris.Derksen@ec.gc.ca" TargetMode="External"/><Relationship Id="rId4" Type="http://schemas.openxmlformats.org/officeDocument/2006/relationships/hyperlink" Target="mailto:sonia.seneviratne@ethz.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Layout of LS3MIP</a:t>
            </a:r>
            <a:endParaRPr lang="nl-NL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Bart van den Hurk  (</a:t>
            </a:r>
            <a:r>
              <a:rPr lang="en-US" smtClean="0">
                <a:hlinkClick r:id="rId2"/>
              </a:rPr>
              <a:t>hurkvd@knmi.nl</a:t>
            </a:r>
            <a:r>
              <a:rPr lang="en-US" smtClean="0"/>
              <a:t>)</a:t>
            </a:r>
          </a:p>
          <a:p>
            <a:r>
              <a:rPr lang="en-US" smtClean="0"/>
              <a:t>Gerhard </a:t>
            </a:r>
            <a:r>
              <a:rPr lang="en-US"/>
              <a:t>Krinner  (</a:t>
            </a:r>
            <a:r>
              <a:rPr lang="en-US" smtClean="0">
                <a:hlinkClick r:id="rId3"/>
              </a:rPr>
              <a:t>krinner@ujf-grenoble.fr</a:t>
            </a:r>
            <a:r>
              <a:rPr lang="en-US" smtClean="0"/>
              <a:t>)</a:t>
            </a:r>
          </a:p>
          <a:p>
            <a:r>
              <a:rPr lang="en-US" smtClean="0"/>
              <a:t>Sonia </a:t>
            </a:r>
            <a:r>
              <a:rPr lang="en-US"/>
              <a:t>Seneviratne (</a:t>
            </a:r>
            <a:r>
              <a:rPr lang="en-US" u="sng" smtClean="0">
                <a:hlinkClick r:id="rId4"/>
              </a:rPr>
              <a:t>sonia.seneviratne@ethz.ch</a:t>
            </a:r>
            <a:r>
              <a:rPr lang="en-US" smtClean="0"/>
              <a:t>)</a:t>
            </a:r>
          </a:p>
          <a:p>
            <a:r>
              <a:rPr lang="en-US" smtClean="0"/>
              <a:t>Chris </a:t>
            </a:r>
            <a:r>
              <a:rPr lang="en-US"/>
              <a:t>Derksen (</a:t>
            </a:r>
            <a:r>
              <a:rPr lang="en-US" u="sng" smtClean="0">
                <a:hlinkClick r:id="rId5"/>
              </a:rPr>
              <a:t>Chris.Derksen@ec.gc.ca</a:t>
            </a:r>
            <a:r>
              <a:rPr lang="en-US" smtClean="0"/>
              <a:t>)</a:t>
            </a:r>
          </a:p>
          <a:p>
            <a:r>
              <a:rPr lang="en-US" smtClean="0"/>
              <a:t>Taikan </a:t>
            </a:r>
            <a:r>
              <a:rPr lang="en-US"/>
              <a:t>Oki (</a:t>
            </a:r>
            <a:r>
              <a:rPr lang="en-US" u="sng" smtClean="0">
                <a:hlinkClick r:id="rId6"/>
              </a:rPr>
              <a:t>taikan@iis.u-tokyo.ac.jp</a:t>
            </a:r>
            <a:r>
              <a:rPr lang="en-US" smtClean="0"/>
              <a:t>)</a:t>
            </a:r>
          </a:p>
          <a:p>
            <a:r>
              <a:rPr lang="en-US" smtClean="0"/>
              <a:t>Hyungjun </a:t>
            </a:r>
            <a:r>
              <a:rPr lang="en-US"/>
              <a:t>Kim (</a:t>
            </a:r>
            <a:r>
              <a:rPr lang="en-US">
                <a:hlinkClick r:id="rId7"/>
              </a:rPr>
              <a:t>hjkim@rainbow.iis.u-tokyo.ac.jp</a:t>
            </a:r>
            <a:r>
              <a:rPr lang="en-US" smtClean="0"/>
              <a:t>)</a:t>
            </a:r>
          </a:p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4" y="214508"/>
            <a:ext cx="5472748" cy="24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5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88586"/>
            <a:ext cx="5646653" cy="4788686"/>
          </a:xfrm>
        </p:spPr>
        <p:txBody>
          <a:bodyPr>
            <a:normAutofit/>
          </a:bodyPr>
          <a:lstStyle/>
          <a:p>
            <a:r>
              <a:rPr lang="nl-NL" sz="2400" dirty="0" err="1" smtClean="0"/>
              <a:t>Ability</a:t>
            </a:r>
            <a:r>
              <a:rPr lang="nl-NL" sz="2400" dirty="0"/>
              <a:t> </a:t>
            </a:r>
            <a:r>
              <a:rPr lang="nl-NL" sz="2400" dirty="0" smtClean="0"/>
              <a:t>of </a:t>
            </a:r>
            <a:r>
              <a:rPr lang="nl-NL" sz="2400" dirty="0" err="1" smtClean="0"/>
              <a:t>climate</a:t>
            </a:r>
            <a:r>
              <a:rPr lang="nl-NL" sz="2400" dirty="0" smtClean="0"/>
              <a:t> </a:t>
            </a:r>
            <a:r>
              <a:rPr lang="nl-NL" sz="2400" dirty="0" err="1" smtClean="0"/>
              <a:t>models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capture</a:t>
            </a:r>
            <a:r>
              <a:rPr lang="nl-NL" sz="2400" dirty="0" smtClean="0"/>
              <a:t> </a:t>
            </a:r>
            <a:r>
              <a:rPr lang="nl-NL" sz="2400" dirty="0" err="1" smtClean="0"/>
              <a:t>observed</a:t>
            </a:r>
            <a:r>
              <a:rPr lang="nl-NL" sz="2400" dirty="0" smtClean="0"/>
              <a:t> </a:t>
            </a:r>
            <a:r>
              <a:rPr lang="nl-NL" sz="2400" dirty="0" err="1" smtClean="0"/>
              <a:t>rates</a:t>
            </a:r>
            <a:r>
              <a:rPr lang="nl-NL" sz="2400" dirty="0" smtClean="0"/>
              <a:t> of spring </a:t>
            </a:r>
            <a:r>
              <a:rPr lang="nl-NL" sz="2400" dirty="0" err="1" smtClean="0"/>
              <a:t>snow</a:t>
            </a:r>
            <a:r>
              <a:rPr lang="nl-NL" sz="2400" dirty="0" smtClean="0"/>
              <a:t> cover </a:t>
            </a:r>
            <a:r>
              <a:rPr lang="nl-NL" sz="2400" dirty="0" err="1" smtClean="0"/>
              <a:t>reductions</a:t>
            </a:r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err="1" smtClean="0"/>
              <a:t>Linkage</a:t>
            </a:r>
            <a:r>
              <a:rPr lang="nl-NL" sz="2400" dirty="0" smtClean="0"/>
              <a:t> </a:t>
            </a:r>
            <a:r>
              <a:rPr lang="nl-NL" sz="2400" dirty="0" err="1" smtClean="0"/>
              <a:t>between</a:t>
            </a:r>
            <a:r>
              <a:rPr lang="nl-NL" sz="2400" dirty="0" smtClean="0"/>
              <a:t> </a:t>
            </a:r>
            <a:r>
              <a:rPr lang="nl-NL" sz="2400" dirty="0" err="1" smtClean="0"/>
              <a:t>snow</a:t>
            </a:r>
            <a:r>
              <a:rPr lang="nl-NL" sz="2400" dirty="0" smtClean="0"/>
              <a:t>-albedo feedback and 21st </a:t>
            </a:r>
            <a:r>
              <a:rPr lang="nl-NL" sz="2400" dirty="0" err="1" smtClean="0"/>
              <a:t>century</a:t>
            </a:r>
            <a:r>
              <a:rPr lang="nl-NL" sz="2400" dirty="0" smtClean="0"/>
              <a:t> warming</a:t>
            </a:r>
            <a:endParaRPr lang="nl-NL" sz="24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34560"/>
            <a:ext cx="8229600" cy="1143000"/>
          </a:xfrm>
        </p:spPr>
        <p:txBody>
          <a:bodyPr/>
          <a:lstStyle/>
          <a:p>
            <a:r>
              <a:rPr lang="nl-NL" dirty="0" smtClean="0"/>
              <a:t>Gap </a:t>
            </a:r>
            <a:r>
              <a:rPr lang="nl-NL" dirty="0" err="1" smtClean="0"/>
              <a:t>filled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smtClean="0"/>
              <a:t>LS3MIP (2)</a:t>
            </a:r>
            <a:endParaRPr lang="nl-NL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8983" y="1988840"/>
            <a:ext cx="1968948" cy="186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7"/>
          <p:cNvSpPr txBox="1"/>
          <p:nvPr/>
        </p:nvSpPr>
        <p:spPr>
          <a:xfrm>
            <a:off x="5776946" y="1904613"/>
            <a:ext cx="3267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2"/>
                </a:solidFill>
              </a:rPr>
              <a:t>Brutel-Vuilmet</a:t>
            </a:r>
            <a:r>
              <a:rPr lang="nl-NL" dirty="0">
                <a:solidFill>
                  <a:schemeClr val="tx2"/>
                </a:solidFill>
              </a:rPr>
              <a:t> et al. (2012</a:t>
            </a:r>
            <a:r>
              <a:rPr lang="nl-NL" dirty="0" smtClean="0">
                <a:solidFill>
                  <a:schemeClr val="tx2"/>
                </a:solidFill>
              </a:rPr>
              <a:t>); Derksen and Brown (2012): </a:t>
            </a:r>
            <a:r>
              <a:rPr lang="en-US" dirty="0">
                <a:solidFill>
                  <a:schemeClr val="tx2"/>
                </a:solidFill>
              </a:rPr>
              <a:t>CMIP5 </a:t>
            </a:r>
            <a:r>
              <a:rPr lang="en-US" dirty="0" smtClean="0">
                <a:solidFill>
                  <a:schemeClr val="tx2"/>
                </a:solidFill>
              </a:rPr>
              <a:t>models underestimate the significant reductions in  </a:t>
            </a:r>
            <a:r>
              <a:rPr lang="en-US" dirty="0">
                <a:solidFill>
                  <a:schemeClr val="tx2"/>
                </a:solidFill>
              </a:rPr>
              <a:t>spring snow cover extent  </a:t>
            </a:r>
            <a:r>
              <a:rPr lang="en-US" dirty="0" smtClean="0">
                <a:solidFill>
                  <a:schemeClr val="tx2"/>
                </a:solidFill>
              </a:rPr>
              <a:t>observed during the satellite era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1916832"/>
            <a:ext cx="2121906" cy="1989870"/>
          </a:xfrm>
          <a:prstGeom prst="rect">
            <a:avLst/>
          </a:prstGeom>
        </p:spPr>
      </p:pic>
      <p:sp>
        <p:nvSpPr>
          <p:cNvPr id="15" name="Tekstvak 7"/>
          <p:cNvSpPr txBox="1"/>
          <p:nvPr/>
        </p:nvSpPr>
        <p:spPr>
          <a:xfrm>
            <a:off x="212430" y="4850314"/>
            <a:ext cx="3267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>
                <a:solidFill>
                  <a:schemeClr val="tx2"/>
                </a:solidFill>
              </a:rPr>
              <a:t>Qu</a:t>
            </a:r>
            <a:r>
              <a:rPr lang="nl-NL" dirty="0" smtClean="0">
                <a:solidFill>
                  <a:schemeClr val="tx2"/>
                </a:solidFill>
              </a:rPr>
              <a:t> and Hall (2013): </a:t>
            </a: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spread in snow albedo feedback </a:t>
            </a:r>
            <a:r>
              <a:rPr lang="en-US" dirty="0" smtClean="0">
                <a:solidFill>
                  <a:schemeClr val="tx2"/>
                </a:solidFill>
              </a:rPr>
              <a:t>accounts </a:t>
            </a:r>
            <a:r>
              <a:rPr lang="en-US" dirty="0">
                <a:solidFill>
                  <a:schemeClr val="tx2"/>
                </a:solidFill>
              </a:rPr>
              <a:t>for much of the </a:t>
            </a:r>
            <a:r>
              <a:rPr lang="en-US" dirty="0" smtClean="0">
                <a:solidFill>
                  <a:schemeClr val="tx2"/>
                </a:solidFill>
              </a:rPr>
              <a:t>CMIP5 spread </a:t>
            </a:r>
            <a:r>
              <a:rPr lang="en-US" dirty="0">
                <a:solidFill>
                  <a:schemeClr val="tx2"/>
                </a:solidFill>
              </a:rPr>
              <a:t>in the 21st century warming of Northern Hemisphere land </a:t>
            </a:r>
            <a:r>
              <a:rPr lang="en-US" dirty="0" smtClean="0">
                <a:solidFill>
                  <a:schemeClr val="tx2"/>
                </a:solidFill>
              </a:rPr>
              <a:t>masses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39" y="3750044"/>
            <a:ext cx="1936714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00" y="4822107"/>
            <a:ext cx="28507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6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Gap filled by LS3MIP (3)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37482"/>
            <a:ext cx="7240137" cy="4788686"/>
          </a:xfrm>
        </p:spPr>
        <p:txBody>
          <a:bodyPr>
            <a:normAutofit/>
          </a:bodyPr>
          <a:lstStyle/>
          <a:p>
            <a:r>
              <a:rPr lang="nl-NL" sz="2400" smtClean="0"/>
              <a:t>Soil moisture affecting the climate change signal</a:t>
            </a:r>
          </a:p>
          <a:p>
            <a:endParaRPr lang="nl-NL" sz="2400"/>
          </a:p>
          <a:p>
            <a:endParaRPr lang="nl-NL" sz="2400" smtClean="0"/>
          </a:p>
          <a:p>
            <a:endParaRPr lang="nl-NL" sz="2400"/>
          </a:p>
          <a:p>
            <a:endParaRPr lang="nl-NL" sz="2400" smtClean="0"/>
          </a:p>
          <a:p>
            <a:r>
              <a:rPr lang="nl-NL" sz="2400" smtClean="0"/>
              <a:t>(Seasonal) Predictability can alter in a warmer climate</a:t>
            </a:r>
            <a:endParaRPr lang="nl-NL" sz="24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8" y="1745362"/>
            <a:ext cx="3738703" cy="18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89"/>
          <a:stretch/>
        </p:blipFill>
        <p:spPr bwMode="auto">
          <a:xfrm>
            <a:off x="493427" y="4051367"/>
            <a:ext cx="4453327" cy="226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363570" y="1927062"/>
            <a:ext cx="3145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tx2"/>
                </a:solidFill>
              </a:rPr>
              <a:t>Seneviratne et al (2014): GLACE-CMIP5 result showing effect of prescribing 20th century soil moisture climatology</a:t>
            </a:r>
            <a:endParaRPr lang="nl-NL">
              <a:solidFill>
                <a:schemeClr val="tx2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229367" y="4249456"/>
            <a:ext cx="3145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tx2"/>
                </a:solidFill>
              </a:rPr>
              <a:t>Del Sole et al (2014): Changes in seasonal predictability as a result of a trade-off between more signal and more noise in a warmer world</a:t>
            </a:r>
            <a:endParaRPr lang="nl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Connection to DECK and other MIPs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Offline land-only (LMIP):</a:t>
            </a:r>
          </a:p>
          <a:p>
            <a:pPr lvl="1"/>
            <a:r>
              <a:rPr lang="nl-NL" smtClean="0"/>
              <a:t>Also baseline for C4MIP and LUMIP</a:t>
            </a:r>
          </a:p>
          <a:p>
            <a:r>
              <a:rPr lang="nl-NL" smtClean="0"/>
              <a:t>Historical runs (1900-2014) serve as reference runs</a:t>
            </a:r>
          </a:p>
          <a:p>
            <a:r>
              <a:rPr lang="nl-NL" smtClean="0"/>
              <a:t>Future simulation to be selected from Scenario-MIP portfolio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9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Participants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smtClean="0"/>
              <a:t>ACCESS</a:t>
            </a:r>
          </a:p>
          <a:p>
            <a:r>
              <a:rPr lang="nl-NL" smtClean="0"/>
              <a:t>BCC-CSM2-MR</a:t>
            </a:r>
          </a:p>
          <a:p>
            <a:r>
              <a:rPr lang="nl-NL" smtClean="0"/>
              <a:t>CanESM</a:t>
            </a:r>
          </a:p>
          <a:p>
            <a:r>
              <a:rPr lang="nl-NL" smtClean="0"/>
              <a:t>CESM</a:t>
            </a:r>
          </a:p>
          <a:p>
            <a:r>
              <a:rPr lang="nl-NL" smtClean="0"/>
              <a:t>CMCC</a:t>
            </a:r>
          </a:p>
          <a:p>
            <a:r>
              <a:rPr lang="nl-NL" smtClean="0"/>
              <a:t>CNRM-CM</a:t>
            </a:r>
          </a:p>
          <a:p>
            <a:r>
              <a:rPr lang="nl-NL" smtClean="0"/>
              <a:t>EC-Earth</a:t>
            </a:r>
          </a:p>
          <a:p>
            <a:r>
              <a:rPr lang="nl-NL" smtClean="0"/>
              <a:t>FGOALS</a:t>
            </a:r>
          </a:p>
          <a:p>
            <a:r>
              <a:rPr lang="nl-NL" smtClean="0"/>
              <a:t>GFDL</a:t>
            </a:r>
          </a:p>
          <a:p>
            <a:r>
              <a:rPr lang="nl-NL" smtClean="0"/>
              <a:t>GISS</a:t>
            </a:r>
          </a:p>
          <a:p>
            <a:r>
              <a:rPr lang="nl-NL" smtClean="0"/>
              <a:t>IPSL-CM6</a:t>
            </a:r>
          </a:p>
          <a:p>
            <a:r>
              <a:rPr lang="nl-NL" smtClean="0"/>
              <a:t>MIROC6-CGCM</a:t>
            </a:r>
          </a:p>
          <a:p>
            <a:r>
              <a:rPr lang="nl-NL" smtClean="0"/>
              <a:t>MPI-ESM</a:t>
            </a:r>
          </a:p>
          <a:p>
            <a:r>
              <a:rPr lang="nl-NL" smtClean="0"/>
              <a:t>MRI-ESM1.x</a:t>
            </a:r>
          </a:p>
          <a:p>
            <a:r>
              <a:rPr lang="nl-NL" smtClean="0"/>
              <a:t>NorESM</a:t>
            </a:r>
          </a:p>
          <a:p>
            <a:r>
              <a:rPr lang="nl-NL" smtClean="0"/>
              <a:t>UKESM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Agenda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3 Keynotes by LS3MIP team</a:t>
            </a:r>
          </a:p>
          <a:p>
            <a:pPr lvl="1"/>
            <a:r>
              <a:rPr lang="nl-NL" smtClean="0"/>
              <a:t>general intro (Bart vd Hurk)</a:t>
            </a:r>
          </a:p>
          <a:p>
            <a:pPr lvl="1"/>
            <a:r>
              <a:rPr lang="nl-NL" smtClean="0"/>
              <a:t>forcing data offline runs (Hyunjun Kim)</a:t>
            </a:r>
          </a:p>
          <a:p>
            <a:pPr lvl="1"/>
            <a:r>
              <a:rPr lang="nl-NL" smtClean="0"/>
              <a:t>planned analyses (Gerhard Krinner &amp; Sonia Seneviratne)</a:t>
            </a:r>
          </a:p>
          <a:p>
            <a:r>
              <a:rPr lang="nl-NL" smtClean="0"/>
              <a:t>Inventory of plans and issues by participants</a:t>
            </a:r>
          </a:p>
          <a:p>
            <a:r>
              <a:rPr lang="nl-NL" smtClean="0"/>
              <a:t>Issues to be resolved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87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Overview and scientific goal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4"/>
            <a:ext cx="8475785" cy="2521630"/>
          </a:xfrm>
        </p:spPr>
        <p:txBody>
          <a:bodyPr>
            <a:normAutofit fontScale="92500" lnSpcReduction="20000"/>
          </a:bodyPr>
          <a:lstStyle/>
          <a:p>
            <a:r>
              <a:rPr lang="nl-NL" smtClean="0"/>
              <a:t>Multi-model based reanalysis of land surface (from early 20</a:t>
            </a:r>
            <a:r>
              <a:rPr lang="nl-NL" baseline="30000" smtClean="0"/>
              <a:t>th</a:t>
            </a:r>
            <a:r>
              <a:rPr lang="nl-NL" smtClean="0"/>
              <a:t> century)</a:t>
            </a:r>
          </a:p>
          <a:p>
            <a:r>
              <a:rPr lang="nl-NL" smtClean="0"/>
              <a:t>Explore land-atmosphere coupling and its impacts (for climate trends, water resources, predictability)</a:t>
            </a:r>
          </a:p>
          <a:p>
            <a:r>
              <a:rPr lang="nl-NL" smtClean="0"/>
              <a:t>Link patterns and trends of ECVs to model properties and biases</a:t>
            </a:r>
          </a:p>
          <a:p>
            <a:endParaRPr lang="nl-NL" smtClean="0"/>
          </a:p>
          <a:p>
            <a:endParaRPr lang="nl-NL" smtClean="0"/>
          </a:p>
          <a:p>
            <a:endParaRPr lang="nl-NL"/>
          </a:p>
        </p:txBody>
      </p:sp>
      <p:grpSp>
        <p:nvGrpSpPr>
          <p:cNvPr id="18" name="Groep 17"/>
          <p:cNvGrpSpPr/>
          <p:nvPr/>
        </p:nvGrpSpPr>
        <p:grpSpPr>
          <a:xfrm>
            <a:off x="833918" y="4359726"/>
            <a:ext cx="5271459" cy="2153616"/>
            <a:chOff x="1071601" y="3138229"/>
            <a:chExt cx="7031553" cy="3577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3870"/>
            <a:stretch/>
          </p:blipFill>
          <p:spPr>
            <a:xfrm>
              <a:off x="1071601" y="3138229"/>
              <a:ext cx="7031553" cy="35778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242575" y="3235917"/>
              <a:ext cx="823532" cy="348013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35099" y="3235917"/>
              <a:ext cx="823532" cy="348013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4296" y="4774502"/>
              <a:ext cx="2724773" cy="354119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/>
            <p:cNvSpPr/>
            <p:nvPr/>
          </p:nvSpPr>
          <p:spPr>
            <a:xfrm>
              <a:off x="3304296" y="6148001"/>
              <a:ext cx="2724773" cy="354119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9"/>
            <p:cNvSpPr/>
            <p:nvPr/>
          </p:nvSpPr>
          <p:spPr>
            <a:xfrm>
              <a:off x="3304296" y="5220003"/>
              <a:ext cx="2724773" cy="354119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6578090" y="3840479"/>
            <a:ext cx="2326759" cy="1960899"/>
            <a:chOff x="1043608" y="476672"/>
            <a:chExt cx="6222628" cy="537111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76672"/>
              <a:ext cx="6222628" cy="537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hthoek 11"/>
            <p:cNvSpPr/>
            <p:nvPr/>
          </p:nvSpPr>
          <p:spPr>
            <a:xfrm>
              <a:off x="6660232" y="4437113"/>
              <a:ext cx="586729" cy="1390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4860032" y="764704"/>
              <a:ext cx="1224136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al 13"/>
            <p:cNvSpPr/>
            <p:nvPr/>
          </p:nvSpPr>
          <p:spPr>
            <a:xfrm>
              <a:off x="4788024" y="4653136"/>
              <a:ext cx="1368152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/>
            <p:cNvSpPr/>
            <p:nvPr/>
          </p:nvSpPr>
          <p:spPr>
            <a:xfrm>
              <a:off x="1691680" y="1628800"/>
              <a:ext cx="1224136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5572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Tier 1 experiments</a:t>
            </a:r>
            <a:endParaRPr lang="nl-NL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6" y="1365239"/>
            <a:ext cx="8413504" cy="3547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hoek 4"/>
          <p:cNvSpPr/>
          <p:nvPr/>
        </p:nvSpPr>
        <p:spPr>
          <a:xfrm>
            <a:off x="232012" y="2238233"/>
            <a:ext cx="8693624" cy="286603"/>
          </a:xfrm>
          <a:prstGeom prst="rect">
            <a:avLst/>
          </a:prstGeom>
          <a:solidFill>
            <a:srgbClr val="FFFFFF">
              <a:alpha val="6078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06992" y="2922896"/>
            <a:ext cx="8693624" cy="584579"/>
          </a:xfrm>
          <a:prstGeom prst="rect">
            <a:avLst/>
          </a:prstGeom>
          <a:solidFill>
            <a:srgbClr val="FFFFFF">
              <a:alpha val="6078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81972" y="3948753"/>
            <a:ext cx="8693624" cy="964441"/>
          </a:xfrm>
          <a:prstGeom prst="rect">
            <a:avLst/>
          </a:prstGeom>
          <a:solidFill>
            <a:srgbClr val="FFFFFF">
              <a:alpha val="6078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626833" y="4959141"/>
            <a:ext cx="2120652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tx2"/>
                </a:solidFill>
              </a:rPr>
              <a:t>Offline land model simulation over 20</a:t>
            </a:r>
            <a:r>
              <a:rPr lang="nl-NL" baseline="30000" smtClean="0">
                <a:solidFill>
                  <a:schemeClr val="tx2"/>
                </a:solidFill>
              </a:rPr>
              <a:t>th</a:t>
            </a:r>
            <a:r>
              <a:rPr lang="nl-NL" smtClean="0">
                <a:solidFill>
                  <a:schemeClr val="tx2"/>
                </a:solidFill>
              </a:rPr>
              <a:t> century</a:t>
            </a:r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H="1" flipV="1">
            <a:off x="1146412" y="3930555"/>
            <a:ext cx="95534" cy="1050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186159" y="4961415"/>
            <a:ext cx="2120652" cy="1754326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tx2"/>
                </a:solidFill>
              </a:rPr>
              <a:t>Coupled model simulations with prescribed 1980-2014 soil moisture/snow conditions</a:t>
            </a:r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 flipH="1" flipV="1">
            <a:off x="1187355" y="2756848"/>
            <a:ext cx="2568054" cy="2240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49951" y="5004633"/>
            <a:ext cx="2120652" cy="1477328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tx2"/>
                </a:solidFill>
              </a:rPr>
              <a:t>Coupled model simulations with 30yr running mean soil moisture/snow conditions</a:t>
            </a:r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 flipH="1" flipV="1">
            <a:off x="1473958" y="2156346"/>
            <a:ext cx="4644790" cy="2829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Tier 2 experiments</a:t>
            </a:r>
            <a:endParaRPr lang="nl-NL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6" y="1365239"/>
            <a:ext cx="8413504" cy="35479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5585891" y="5041027"/>
            <a:ext cx="2120652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tx2"/>
                </a:solidFill>
              </a:rPr>
              <a:t>Offline land model simulation over 21</a:t>
            </a:r>
            <a:r>
              <a:rPr lang="nl-NL" baseline="30000" smtClean="0">
                <a:solidFill>
                  <a:schemeClr val="tx2"/>
                </a:solidFill>
              </a:rPr>
              <a:t>th</a:t>
            </a:r>
            <a:r>
              <a:rPr lang="nl-NL" smtClean="0">
                <a:solidFill>
                  <a:schemeClr val="tx2"/>
                </a:solidFill>
              </a:rPr>
              <a:t> century</a:t>
            </a:r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H="1" flipV="1">
            <a:off x="1037230" y="4380931"/>
            <a:ext cx="204717" cy="600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254398" y="5370847"/>
            <a:ext cx="2120652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tx2"/>
                </a:solidFill>
              </a:rPr>
              <a:t>AMIP-type simulations</a:t>
            </a:r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 flipH="1" flipV="1">
            <a:off x="1214651" y="3098042"/>
            <a:ext cx="2784143" cy="2306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745485" y="5031928"/>
            <a:ext cx="2120652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tx2"/>
                </a:solidFill>
              </a:rPr>
              <a:t>Potential predictability experiments</a:t>
            </a:r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 flipH="1" flipV="1">
            <a:off x="1269242" y="2361063"/>
            <a:ext cx="4849506" cy="2624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 LMIP goals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05720"/>
            <a:ext cx="8229600" cy="4720448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Routine multi-model reanalysis</a:t>
            </a:r>
          </a:p>
          <a:p>
            <a:pPr lvl="1"/>
            <a:r>
              <a:rPr lang="en-US"/>
              <a:t>Trend/variability on water resources &amp; general hydrological </a:t>
            </a:r>
            <a:r>
              <a:rPr lang="en-US" smtClean="0"/>
              <a:t>quantities</a:t>
            </a:r>
          </a:p>
          <a:p>
            <a:r>
              <a:rPr lang="en-US" smtClean="0"/>
              <a:t>Analysis toolkit</a:t>
            </a:r>
          </a:p>
          <a:p>
            <a:pPr lvl="1"/>
            <a:r>
              <a:rPr lang="en-US" smtClean="0"/>
              <a:t>Detections </a:t>
            </a:r>
            <a:r>
              <a:rPr lang="en-US"/>
              <a:t>and attributions of climate change impacts on the </a:t>
            </a:r>
            <a:r>
              <a:rPr lang="en-US" smtClean="0"/>
              <a:t>trends</a:t>
            </a:r>
            <a:endParaRPr lang="en-US"/>
          </a:p>
          <a:p>
            <a:pPr lvl="1"/>
            <a:r>
              <a:rPr lang="en-US"/>
              <a:t>Of course, one of the expected challenges is the quantification of feedbacks from human activities, such as irrigation, to the future climate predictions by AOGCMs</a:t>
            </a:r>
            <a:r>
              <a:rPr lang="en-US" smtClean="0"/>
              <a:t>.</a:t>
            </a:r>
          </a:p>
          <a:p>
            <a:r>
              <a:rPr lang="en-US" smtClean="0"/>
              <a:t>Scenario engine</a:t>
            </a:r>
          </a:p>
          <a:p>
            <a:pPr lvl="1"/>
            <a:r>
              <a:rPr lang="en-US" smtClean="0"/>
              <a:t>Future </a:t>
            </a:r>
            <a:r>
              <a:rPr lang="en-US"/>
              <a:t>assessments based on full combinations of </a:t>
            </a:r>
            <a:r>
              <a:rPr lang="en-US" smtClean="0"/>
              <a:t>RCPs and SSPs, including </a:t>
            </a:r>
            <a:r>
              <a:rPr lang="en-US"/>
              <a:t>anthropogenic interventions on water </a:t>
            </a:r>
            <a:r>
              <a:rPr lang="en-US" smtClean="0"/>
              <a:t>cycles</a:t>
            </a:r>
          </a:p>
        </p:txBody>
      </p:sp>
    </p:spTree>
    <p:extLst>
      <p:ext uri="{BB962C8B-B14F-4D97-AF65-F5344CB8AC3E}">
        <p14:creationId xmlns:p14="http://schemas.microsoft.com/office/powerpoint/2010/main" val="80718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FAQ items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33056"/>
            <a:ext cx="8229600" cy="4893112"/>
          </a:xfrm>
        </p:spPr>
        <p:txBody>
          <a:bodyPr/>
          <a:lstStyle/>
          <a:p>
            <a:r>
              <a:rPr lang="nl-NL" smtClean="0"/>
              <a:t>An LS3MIP FAQ is kept here:</a:t>
            </a:r>
          </a:p>
          <a:p>
            <a:pPr lvl="1"/>
            <a:r>
              <a:rPr lang="nl-NL" sz="1800" smtClean="0"/>
              <a:t>https://docs.google.com/document/d/1SHhepbym5mKJeXb6qi-HcExbndceGnbyxYLP-JrZfgc/edit</a:t>
            </a:r>
            <a:endParaRPr lang="nl-NL" sz="1800" smtClean="0"/>
          </a:p>
          <a:p>
            <a:r>
              <a:rPr lang="nl-NL" smtClean="0"/>
              <a:t>Main topics</a:t>
            </a:r>
          </a:p>
          <a:p>
            <a:pPr lvl="1"/>
            <a:r>
              <a:rPr lang="nl-NL" sz="2400" smtClean="0"/>
              <a:t>general info (background docs, mailing list)</a:t>
            </a:r>
          </a:p>
          <a:p>
            <a:pPr lvl="1"/>
            <a:r>
              <a:rPr lang="nl-NL" sz="2400" smtClean="0"/>
              <a:t>time line information</a:t>
            </a:r>
          </a:p>
          <a:p>
            <a:pPr lvl="1"/>
            <a:r>
              <a:rPr lang="nl-NL" sz="2400" smtClean="0"/>
              <a:t>storage of data from experiments: variables, formats &amp; resolution, repositories)</a:t>
            </a:r>
          </a:p>
          <a:p>
            <a:pPr lvl="1"/>
            <a:r>
              <a:rPr lang="nl-NL" sz="2400" smtClean="0"/>
              <a:t>bias correction of offline runs</a:t>
            </a:r>
          </a:p>
          <a:p>
            <a:pPr lvl="1"/>
            <a:r>
              <a:rPr lang="nl-NL" sz="2400" smtClean="0"/>
              <a:t>coordinated analyses (see also presentation Gerhard/Sonia)</a:t>
            </a:r>
          </a:p>
          <a:p>
            <a:pPr lvl="1"/>
            <a:endParaRPr lang="nl-NL" smtClean="0"/>
          </a:p>
          <a:p>
            <a:pPr lvl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1378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Extra slides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96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Gap filled by LS3MIP (1)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23834"/>
            <a:ext cx="8004412" cy="4802334"/>
          </a:xfrm>
        </p:spPr>
        <p:txBody>
          <a:bodyPr>
            <a:normAutofit/>
          </a:bodyPr>
          <a:lstStyle/>
          <a:p>
            <a:r>
              <a:rPr lang="nl-NL" sz="2400" smtClean="0"/>
              <a:t>Map (uncertainty of) water resources over the 20</a:t>
            </a:r>
            <a:r>
              <a:rPr lang="nl-NL" sz="2400" baseline="30000" smtClean="0"/>
              <a:t>th</a:t>
            </a:r>
            <a:r>
              <a:rPr lang="nl-NL" sz="2400" smtClean="0"/>
              <a:t> century (and beyond)</a:t>
            </a:r>
          </a:p>
          <a:p>
            <a:endParaRPr lang="nl-NL" sz="2400" smtClean="0"/>
          </a:p>
          <a:p>
            <a:pPr marL="0" indent="0">
              <a:buNone/>
            </a:pPr>
            <a:endParaRPr lang="nl-NL" sz="2400" smtClean="0"/>
          </a:p>
          <a:p>
            <a:pPr marL="0" indent="0">
              <a:buNone/>
            </a:pPr>
            <a:endParaRPr lang="nl-NL" sz="2400" smtClean="0"/>
          </a:p>
          <a:p>
            <a:pPr marL="0" indent="0">
              <a:buNone/>
            </a:pPr>
            <a:endParaRPr lang="nl-NL" sz="2400" smtClean="0"/>
          </a:p>
          <a:p>
            <a:pPr marL="0" indent="0">
              <a:buNone/>
            </a:pPr>
            <a:endParaRPr lang="nl-NL" sz="2400" smtClean="0"/>
          </a:p>
          <a:p>
            <a:r>
              <a:rPr lang="nl-NL" sz="2400" smtClean="0"/>
              <a:t>Explore model-dependent land-atmospheric coupling</a:t>
            </a:r>
          </a:p>
          <a:p>
            <a:endParaRPr lang="nl-NL" sz="240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9" y="4694830"/>
            <a:ext cx="2627971" cy="1775259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814202" y="5059682"/>
            <a:ext cx="268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chemeClr val="tx2"/>
                </a:solidFill>
              </a:rPr>
              <a:t>Koster et al (2006): GLACE result showing model-specific land-atmospheric coupling strength</a:t>
            </a:r>
            <a:endParaRPr lang="nl-NL">
              <a:solidFill>
                <a:schemeClr val="tx2"/>
              </a:solidFill>
            </a:endParaRPr>
          </a:p>
        </p:txBody>
      </p: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4529211" y="1856097"/>
            <a:ext cx="3782276" cy="1175982"/>
            <a:chOff x="4583875" y="1407209"/>
            <a:chExt cx="4536504" cy="1679050"/>
          </a:xfrm>
        </p:grpSpPr>
        <p:pic>
          <p:nvPicPr>
            <p:cNvPr id="10" name="Picture 98" descr="omega_r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8" b="6445"/>
            <a:stretch>
              <a:fillRect/>
            </a:stretch>
          </p:blipFill>
          <p:spPr bwMode="auto">
            <a:xfrm>
              <a:off x="4583875" y="1407209"/>
              <a:ext cx="4536504" cy="167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4644008" y="2478037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l-GR" altLang="ko-KR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n-US" altLang="ko-KR" baseline="-25000">
                  <a:latin typeface="Times New Roman" pitchFamily="18" charset="0"/>
                  <a:cs typeface="Times New Roman" pitchFamily="18" charset="0"/>
                </a:rPr>
                <a:t>Pr</a:t>
              </a:r>
              <a:r>
                <a:rPr lang="en-US" altLang="ko-KR">
                  <a:latin typeface="Times New Roman" pitchFamily="18" charset="0"/>
                  <a:cs typeface="Times New Roman" pitchFamily="18" charset="0"/>
                </a:rPr>
                <a:t>=0.66</a:t>
              </a:r>
              <a:endParaRPr lang="ko-KR" altLang="en-US" baseline="-25000"/>
            </a:p>
          </p:txBody>
        </p:sp>
      </p:grpSp>
      <p:grpSp>
        <p:nvGrpSpPr>
          <p:cNvPr id="12" name="Group 105"/>
          <p:cNvGrpSpPr>
            <a:grpSpLocks/>
          </p:cNvGrpSpPr>
          <p:nvPr/>
        </p:nvGrpSpPr>
        <p:grpSpPr bwMode="auto">
          <a:xfrm>
            <a:off x="4553445" y="2906975"/>
            <a:ext cx="3758042" cy="1364774"/>
            <a:chOff x="4607496" y="3140968"/>
            <a:chExt cx="4536504" cy="1679050"/>
          </a:xfrm>
        </p:grpSpPr>
        <p:pic>
          <p:nvPicPr>
            <p:cNvPr id="13" name="Picture 99" descr="omega_ro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28" b="6445"/>
            <a:stretch>
              <a:fillRect/>
            </a:stretch>
          </p:blipFill>
          <p:spPr bwMode="auto">
            <a:xfrm>
              <a:off x="4607496" y="3140968"/>
              <a:ext cx="4536504" cy="167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4632132" y="4202946"/>
              <a:ext cx="1216077" cy="42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l-GR" altLang="ko-KR" dirty="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n-US" altLang="ko-KR" baseline="-25000" dirty="0">
                  <a:latin typeface="Times New Roman" pitchFamily="18" charset="0"/>
                  <a:cs typeface="Times New Roman" pitchFamily="18" charset="0"/>
                </a:rPr>
                <a:t>Mo</a:t>
              </a:r>
              <a:r>
                <a:rPr lang="en-US" altLang="ko-KR" dirty="0">
                  <a:latin typeface="Times New Roman" pitchFamily="18" charset="0"/>
                  <a:cs typeface="Times New Roman" pitchFamily="18" charset="0"/>
                </a:rPr>
                <a:t>=0.41</a:t>
              </a:r>
              <a:endParaRPr lang="ko-KR" altLang="en-US" baseline="-25000" dirty="0"/>
            </a:p>
          </p:txBody>
        </p:sp>
      </p:grpSp>
      <p:sp>
        <p:nvSpPr>
          <p:cNvPr id="15" name="Tekstvak 14"/>
          <p:cNvSpPr txBox="1"/>
          <p:nvPr/>
        </p:nvSpPr>
        <p:spPr>
          <a:xfrm>
            <a:off x="1742017" y="2373348"/>
            <a:ext cx="2685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mtClean="0">
                <a:solidFill>
                  <a:schemeClr val="tx2"/>
                </a:solidFill>
              </a:rPr>
              <a:t>Kim et al (2015) showing that disparity in GSWP2 runoff from uncertainty in precipitation is much less than model uncertainty</a:t>
            </a:r>
            <a:endParaRPr lang="nl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562</Words>
  <Application>Microsoft Office PowerPoint</Application>
  <PresentationFormat>Diavoorstelling (4:3)</PresentationFormat>
  <Paragraphs>97</Paragraphs>
  <Slides>13</Slides>
  <Notes>0</Notes>
  <HiddenSlides>5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 Theme</vt:lpstr>
      <vt:lpstr>Layout of LS3MIP</vt:lpstr>
      <vt:lpstr>Agenda</vt:lpstr>
      <vt:lpstr>Overview and scientific goal</vt:lpstr>
      <vt:lpstr>Tier 1 experiments</vt:lpstr>
      <vt:lpstr>Tier 2 experiments</vt:lpstr>
      <vt:lpstr>The LMIP goals</vt:lpstr>
      <vt:lpstr>FAQ items</vt:lpstr>
      <vt:lpstr>Extra slides</vt:lpstr>
      <vt:lpstr>Gap filled by LS3MIP (1)</vt:lpstr>
      <vt:lpstr>Gap filled by LS3MIP (2)</vt:lpstr>
      <vt:lpstr>Gap filled by LS3MIP (3)</vt:lpstr>
      <vt:lpstr>Connection to DECK and other MIPs</vt:lpstr>
      <vt:lpstr>Participants</vt:lpstr>
    </vt:vector>
  </TitlesOfParts>
  <Company>ETH Zurich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Seneviratne</dc:creator>
  <cp:lastModifiedBy>Hurk van den, Bart (KNMI)</cp:lastModifiedBy>
  <cp:revision>34</cp:revision>
  <dcterms:created xsi:type="dcterms:W3CDTF">2014-09-03T20:17:41Z</dcterms:created>
  <dcterms:modified xsi:type="dcterms:W3CDTF">2017-09-06T06:38:52Z</dcterms:modified>
</cp:coreProperties>
</file>